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58" r:id="rId2"/>
  </p:sldIdLst>
  <p:sldSz cx="7345363" cy="10801350"/>
  <p:notesSz cx="6888163" cy="10020300"/>
  <p:custDataLst>
    <p:tags r:id="rId4"/>
  </p:custDataLst>
  <p:defaultTextStyle>
    <a:defPPr>
      <a:defRPr lang="zh-CN"/>
    </a:defPPr>
    <a:lvl1pPr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algn="l" defTabSz="914400" rtl="0" eaLnBrk="1" latinLnBrk="0" hangingPunct="1">
      <a:defRPr sz="2000" kern="120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  <a:srgbClr val="FF9900"/>
    <a:srgbClr val="FFCC00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100" d="100"/>
          <a:sy n="100" d="100"/>
        </p:scale>
        <p:origin x="-1740" y="2376"/>
      </p:cViewPr>
      <p:guideLst>
        <p:guide orient="horz" pos="3403"/>
        <p:guide pos="2319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notesMaster" Target="notesMasters/notesMaster1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tags" Target="tags/tag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84871" cy="500616"/>
          </a:xfrm>
          <a:prstGeom prst="rect">
            <a:avLst/>
          </a:prstGeom>
        </p:spPr>
        <p:txBody>
          <a:bodyPr vert="horz" lIns="92007" tIns="46003" rIns="92007" bIns="46003" rtlCol="0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901698" y="0"/>
            <a:ext cx="2984871" cy="500616"/>
          </a:xfrm>
          <a:prstGeom prst="rect">
            <a:avLst/>
          </a:prstGeom>
        </p:spPr>
        <p:txBody>
          <a:bodyPr vert="horz" lIns="92007" tIns="46003" rIns="92007" bIns="46003" rtlCol="0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F25AA1EE-7905-4BC8-BD0D-CB4FCD4A83A9}" type="datetimeFigureOut">
              <a:rPr lang="zh-CN" altLang="en-US"/>
              <a:t>2019/3/25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2168525" y="752475"/>
            <a:ext cx="2551113" cy="3756025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2007" tIns="46003" rIns="92007" bIns="46003" rtlCol="0" anchor="ctr"/>
          <a:lstStyle/>
          <a:p>
            <a:pPr lvl="0"/>
            <a:endParaRPr lang="zh-CN" altLang="en-US" noProof="0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8817" y="4759843"/>
            <a:ext cx="5510530" cy="4508735"/>
          </a:xfrm>
          <a:prstGeom prst="rect">
            <a:avLst/>
          </a:prstGeom>
        </p:spPr>
        <p:txBody>
          <a:bodyPr vert="horz" lIns="92007" tIns="46003" rIns="92007" bIns="46003" rtlCol="0">
            <a:normAutofit/>
          </a:bodyPr>
          <a:lstStyle/>
          <a:p>
            <a:pPr lvl="0"/>
            <a:r>
              <a:rPr lang="zh-CN" altLang="en-US" noProof="0" smtClean="0"/>
              <a:t>单击此处编辑母版文本样式</a:t>
            </a:r>
          </a:p>
          <a:p>
            <a:pPr lvl="1"/>
            <a:r>
              <a:rPr lang="zh-CN" altLang="en-US" noProof="0" smtClean="0"/>
              <a:t>第二级</a:t>
            </a:r>
          </a:p>
          <a:p>
            <a:pPr lvl="2"/>
            <a:r>
              <a:rPr lang="zh-CN" altLang="en-US" noProof="0" smtClean="0"/>
              <a:t>第三级</a:t>
            </a:r>
          </a:p>
          <a:p>
            <a:pPr lvl="3"/>
            <a:r>
              <a:rPr lang="zh-CN" altLang="en-US" noProof="0" smtClean="0"/>
              <a:t>第四级</a:t>
            </a:r>
          </a:p>
          <a:p>
            <a:pPr lvl="4"/>
            <a:r>
              <a:rPr lang="zh-CN" altLang="en-US" noProof="0" smtClean="0"/>
              <a:t>第五级</a:t>
            </a:r>
            <a:endParaRPr lang="zh-CN" altLang="en-US" noProof="0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9518086"/>
            <a:ext cx="2984871" cy="500615"/>
          </a:xfrm>
          <a:prstGeom prst="rect">
            <a:avLst/>
          </a:prstGeom>
        </p:spPr>
        <p:txBody>
          <a:bodyPr vert="horz" lIns="92007" tIns="46003" rIns="92007" bIns="46003" rtlCol="0" anchor="b"/>
          <a:lstStyle>
            <a:lvl1pPr algn="l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901698" y="9518086"/>
            <a:ext cx="2984871" cy="500615"/>
          </a:xfrm>
          <a:prstGeom prst="rect">
            <a:avLst/>
          </a:prstGeom>
        </p:spPr>
        <p:txBody>
          <a:bodyPr vert="horz" lIns="92007" tIns="46003" rIns="92007" bIns="46003" rtlCol="0" anchor="b"/>
          <a:lstStyle>
            <a:lvl1pPr algn="r">
              <a:defRPr sz="1200">
                <a:ea typeface="宋体" panose="02010600030101010101" pitchFamily="2" charset="-122"/>
              </a:defRPr>
            </a:lvl1pPr>
          </a:lstStyle>
          <a:p>
            <a:pPr>
              <a:defRPr/>
            </a:pPr>
            <a:fld id="{D17EA0B8-4293-4745-B638-401606E21FB3}" type="slidenum">
              <a:rPr lang="zh-CN" altLang="en-US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64036221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550863" y="3355975"/>
            <a:ext cx="6243637" cy="231457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101725" y="6121400"/>
            <a:ext cx="5141913" cy="2759075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F3AB498-EB98-47A9-AE60-CF2347F3B9F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15BD9B0-BD46-4A5C-B96B-31A3393F79C2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5326063" y="434975"/>
            <a:ext cx="1652587" cy="9213850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366713" y="434975"/>
            <a:ext cx="4806950" cy="9213850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295E1C0-6A6A-447B-A442-FBA6B301FD3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D8BA2C9-4A4E-44CA-9E36-94F7A64AB2B4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581025" y="6940550"/>
            <a:ext cx="6242050" cy="2146300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581025" y="4578350"/>
            <a:ext cx="6242050" cy="2362200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CB26FBE-7A69-4549-ACFC-3C555EFAF561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366713" y="2519363"/>
            <a:ext cx="3228975" cy="712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748088" y="2519363"/>
            <a:ext cx="3230562" cy="7129462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59161C6-0269-4705-835F-A285CA2E524D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6713" y="431800"/>
            <a:ext cx="6611937" cy="1800225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366713" y="2417763"/>
            <a:ext cx="3246437" cy="10080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366713" y="3425825"/>
            <a:ext cx="3246437" cy="6223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3730625" y="2417763"/>
            <a:ext cx="3248025" cy="10080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3730625" y="3425825"/>
            <a:ext cx="3248025" cy="6223000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8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9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9FE5F78B-43ED-49FF-8EAB-BB075ED78CA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5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3CDED8B-F792-468D-A07D-4F22AB7AD200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3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4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F01B5EF-538F-4D42-A1EA-89402B3B5507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366713" y="430213"/>
            <a:ext cx="2417762" cy="1830387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2871788" y="430213"/>
            <a:ext cx="4106862" cy="9218612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366713" y="2260600"/>
            <a:ext cx="2417762" cy="7388225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FDBCB5F-3B2E-4987-9595-062A03DC39DE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439863" y="7561263"/>
            <a:ext cx="4406900" cy="892175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439863" y="965200"/>
            <a:ext cx="4406900" cy="648017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zh-CN" altLang="en-US" noProof="0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439863" y="8453438"/>
            <a:ext cx="4406900" cy="126841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Rectangle 4"/>
          <p:cNvSpPr>
            <a:spLocks noGrp="1" noChangeArrowheads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6" name="Rectangle 5"/>
          <p:cNvSpPr>
            <a:spLocks noGrp="1" noChangeArrowheads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7" name="Rectangle 6"/>
          <p:cNvSpPr>
            <a:spLocks noGrp="1" noChangeArrowheads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0243C23-ED99-476A-B3E6-A13C52BA48C6}" type="slidenum">
              <a:rPr lang="en-US" altLang="zh-CN"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366713" y="434975"/>
            <a:ext cx="6611937" cy="1798638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3689" tIns="51845" rIns="103689" bIns="51845" numCol="1" anchor="ctr" anchorCtr="0" compatLnSpc="1"/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366713" y="2519363"/>
            <a:ext cx="6611937" cy="712946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103689" tIns="51845" rIns="103689" bIns="51845" numCol="1" anchor="t" anchorCtr="0" compatLnSpc="1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366713" y="9837738"/>
            <a:ext cx="1714500" cy="749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03689" tIns="51845" rIns="103689" bIns="51845" numCol="1" anchor="t" anchorCtr="0" compatLnSpc="1"/>
          <a:lstStyle>
            <a:lvl1pPr>
              <a:defRPr sz="16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2508250" y="9837738"/>
            <a:ext cx="2328863" cy="749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03689" tIns="51845" rIns="103689" bIns="51845" numCol="1" anchor="t" anchorCtr="0" compatLnSpc="1"/>
          <a:lstStyle>
            <a:lvl1pPr algn="ctr">
              <a:defRPr sz="1600"/>
            </a:lvl1pPr>
          </a:lstStyle>
          <a:p>
            <a:pPr>
              <a:defRPr/>
            </a:pPr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5264150" y="9837738"/>
            <a:ext cx="1714500" cy="749300"/>
          </a:xfrm>
          <a:prstGeom prst="rect">
            <a:avLst/>
          </a:prstGeom>
          <a:noFill/>
          <a:ln w="9525">
            <a:noFill/>
            <a:miter lim="800000"/>
          </a:ln>
          <a:effectLst/>
        </p:spPr>
        <p:txBody>
          <a:bodyPr vert="horz" wrap="square" lIns="103689" tIns="51845" rIns="103689" bIns="51845" numCol="1" anchor="t" anchorCtr="0" compatLnSpc="1"/>
          <a:lstStyle>
            <a:lvl1pPr algn="r">
              <a:defRPr sz="1600"/>
            </a:lvl1pPr>
          </a:lstStyle>
          <a:p>
            <a:pPr>
              <a:defRPr/>
            </a:pPr>
            <a:fld id="{32C3B06F-EB55-41DE-9AF6-6289992A432E}" type="slidenum">
              <a:rPr lang="en-US" altLang="zh-CN"/>
              <a:t>‹#›</a:t>
            </a:fld>
            <a:endParaRPr lang="en-US" altLang="zh-CN"/>
          </a:p>
        </p:txBody>
      </p:sp>
      <p:pic>
        <p:nvPicPr>
          <p:cNvPr id="1031" name="Picture 8" descr="底板"/>
          <p:cNvPicPr>
            <a:picLocks noChangeAspect="1" noChangeArrowheads="1"/>
          </p:cNvPicPr>
          <p:nvPr userDrawn="1"/>
        </p:nvPicPr>
        <p:blipFill>
          <a:blip r:embed="rId13" cstate="print"/>
          <a:srcRect/>
          <a:stretch>
            <a:fillRect/>
          </a:stretch>
        </p:blipFill>
        <p:spPr bwMode="auto">
          <a:xfrm>
            <a:off x="0" y="0"/>
            <a:ext cx="7345363" cy="108013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1036955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+mj-lt"/>
          <a:ea typeface="+mj-ea"/>
          <a:cs typeface="+mj-cs"/>
        </a:defRPr>
      </a:lvl1pPr>
      <a:lvl2pPr algn="ctr" defTabSz="1036955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defTabSz="1036955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defTabSz="1036955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defTabSz="1036955" rtl="0" eaLnBrk="0" fontAlgn="base" hangingPunct="0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defTabSz="1036955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defTabSz="1036955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defTabSz="1036955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defTabSz="1036955" rtl="0" fontAlgn="base">
        <a:spcBef>
          <a:spcPct val="0"/>
        </a:spcBef>
        <a:spcAft>
          <a:spcPct val="0"/>
        </a:spcAft>
        <a:defRPr sz="50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87350" indent="-387350" algn="l" defTabSz="1036955" rtl="0" eaLnBrk="0" fontAlgn="base" hangingPunct="0">
        <a:spcBef>
          <a:spcPct val="20000"/>
        </a:spcBef>
        <a:spcAft>
          <a:spcPct val="0"/>
        </a:spcAft>
        <a:buChar char="•"/>
        <a:defRPr sz="3600">
          <a:solidFill>
            <a:schemeClr val="tx1"/>
          </a:solidFill>
          <a:latin typeface="+mn-lt"/>
          <a:ea typeface="+mn-ea"/>
          <a:cs typeface="+mn-cs"/>
        </a:defRPr>
      </a:lvl1pPr>
      <a:lvl2pPr marL="843280" indent="-323850" algn="l" defTabSz="1036955" rtl="0" eaLnBrk="0" fontAlgn="base" hangingPunct="0">
        <a:spcBef>
          <a:spcPct val="20000"/>
        </a:spcBef>
        <a:spcAft>
          <a:spcPct val="0"/>
        </a:spcAft>
        <a:buChar char="–"/>
        <a:defRPr sz="3200">
          <a:solidFill>
            <a:schemeClr val="tx1"/>
          </a:solidFill>
          <a:latin typeface="+mn-lt"/>
          <a:ea typeface="+mn-ea"/>
        </a:defRPr>
      </a:lvl2pPr>
      <a:lvl3pPr marL="1295400" indent="-259080" algn="l" defTabSz="1036955" rtl="0" eaLnBrk="0" fontAlgn="base" hangingPunct="0">
        <a:spcBef>
          <a:spcPct val="20000"/>
        </a:spcBef>
        <a:spcAft>
          <a:spcPct val="0"/>
        </a:spcAft>
        <a:buChar char="•"/>
        <a:defRPr sz="2700">
          <a:solidFill>
            <a:schemeClr val="tx1"/>
          </a:solidFill>
          <a:latin typeface="+mn-lt"/>
          <a:ea typeface="+mn-ea"/>
        </a:defRPr>
      </a:lvl3pPr>
      <a:lvl4pPr marL="1814830" indent="-259080" algn="l" defTabSz="1036955" rtl="0" eaLnBrk="0" fontAlgn="base" hangingPunct="0">
        <a:spcBef>
          <a:spcPct val="20000"/>
        </a:spcBef>
        <a:spcAft>
          <a:spcPct val="0"/>
        </a:spcAft>
        <a:buChar char="–"/>
        <a:defRPr sz="2300">
          <a:solidFill>
            <a:schemeClr val="tx1"/>
          </a:solidFill>
          <a:latin typeface="+mn-lt"/>
          <a:ea typeface="+mn-ea"/>
        </a:defRPr>
      </a:lvl4pPr>
      <a:lvl5pPr marL="2333625" indent="-260350" algn="l" defTabSz="1036955" rtl="0" eaLnBrk="0" fontAlgn="base" hangingPunct="0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5pPr>
      <a:lvl6pPr marL="2790825" indent="-260350" algn="l" defTabSz="1036955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6pPr>
      <a:lvl7pPr marL="3248025" indent="-260350" algn="l" defTabSz="1036955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7pPr>
      <a:lvl8pPr marL="3705225" indent="-260350" algn="l" defTabSz="1036955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8pPr>
      <a:lvl9pPr marL="4162425" indent="-260350" algn="l" defTabSz="1036955" rtl="0" fontAlgn="base">
        <a:spcBef>
          <a:spcPct val="20000"/>
        </a:spcBef>
        <a:spcAft>
          <a:spcPct val="0"/>
        </a:spcAft>
        <a:buChar char="»"/>
        <a:defRPr sz="23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337" name="Rectangle 2"/>
          <p:cNvSpPr>
            <a:spLocks noGrp="1" noChangeArrowheads="1"/>
          </p:cNvSpPr>
          <p:nvPr>
            <p:ph type="title"/>
          </p:nvPr>
        </p:nvSpPr>
        <p:spPr>
          <a:xfrm>
            <a:off x="342900" y="574675"/>
            <a:ext cx="6283960" cy="501650"/>
          </a:xfrm>
        </p:spPr>
        <p:txBody>
          <a:bodyPr/>
          <a:lstStyle/>
          <a:p>
            <a:r>
              <a:rPr lang="zh-CN" altLang="en-US" sz="3200" b="1" dirty="0" smtClean="0"/>
              <a:t>卡塔尔航空公司</a:t>
            </a:r>
          </a:p>
        </p:txBody>
      </p:sp>
      <p:sp>
        <p:nvSpPr>
          <p:cNvPr id="14338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540385" y="1366520"/>
            <a:ext cx="6282690" cy="7361555"/>
          </a:xfrm>
        </p:spPr>
        <p:txBody>
          <a:bodyPr/>
          <a:lstStyle/>
          <a:p>
            <a:pPr marL="0" indent="0" latinLnBrk="0">
              <a:spcBef>
                <a:spcPts val="0"/>
              </a:spcBef>
              <a:buNone/>
            </a:pPr>
            <a:r>
              <a:rPr lang="en-US" sz="2000" dirty="0" smtClean="0">
                <a:latin typeface="仿宋_GB2312" pitchFamily="49" charset="-122"/>
                <a:ea typeface="仿宋_GB2312" pitchFamily="49" charset="-122"/>
              </a:rPr>
              <a:t>    </a:t>
            </a:r>
            <a:r>
              <a:rPr altLang="en-US" sz="2000" dirty="0" smtClean="0">
                <a:latin typeface="仿宋_GB2312" pitchFamily="49" charset="-122"/>
                <a:ea typeface="仿宋_GB2312" pitchFamily="49" charset="-122"/>
              </a:rPr>
              <a:t>卡塔尔航空是一家总部设于卡塔尔首都多哈的国际航空公司，是卡塔尔国的国家航空公司。目前卡塔尔航空公司是增长最快的航空公司之一，是世界上最年轻的机队之一。卡塔尔航空公司是阿拉伯航空协会成员之一。以卡塔尔多哈国际机场为主要基地，至今已开通了全球150个国际城市的航线。</a:t>
            </a:r>
          </a:p>
          <a:p>
            <a:pPr marL="0" indent="0" latinLnBrk="0">
              <a:spcBef>
                <a:spcPts val="0"/>
              </a:spcBef>
              <a:buNone/>
            </a:pPr>
            <a:r>
              <a:rPr altLang="en-US" sz="2000" dirty="0" smtClean="0">
                <a:latin typeface="仿宋_GB2312" pitchFamily="49" charset="-122"/>
                <a:ea typeface="仿宋_GB2312" pitchFamily="49" charset="-122"/>
              </a:rPr>
              <a:t>    现根据业务发展需要，卡塔尔航空公司重庆代表处诚聘电话客服。</a:t>
            </a:r>
          </a:p>
          <a:p>
            <a:pPr>
              <a:buNone/>
            </a:pPr>
            <a:endParaRPr lang="en-US" altLang="zh-CN" sz="1200" dirty="0" smtClean="0">
              <a:latin typeface="仿宋_GB2312" pitchFamily="49" charset="-122"/>
              <a:ea typeface="仿宋_GB2312" pitchFamily="49" charset="-122"/>
            </a:endParaRPr>
          </a:p>
          <a:p>
            <a:pPr>
              <a:buNone/>
            </a:pPr>
            <a:r>
              <a:rPr lang="zh-CN" altLang="zh-CN" sz="1200" b="1" dirty="0">
                <a:latin typeface="仿宋_GB2312" pitchFamily="49" charset="-122"/>
                <a:ea typeface="仿宋_GB2312" pitchFamily="49" charset="-122"/>
              </a:rPr>
              <a:t>  </a:t>
            </a:r>
            <a:r>
              <a:rPr lang="zh-CN" altLang="zh-CN" sz="1600" b="1" dirty="0">
                <a:latin typeface="仿宋_GB2312" pitchFamily="49" charset="-122"/>
                <a:ea typeface="仿宋_GB2312" pitchFamily="49" charset="-122"/>
              </a:rPr>
              <a:t> 岗位名称：电话客服</a:t>
            </a:r>
          </a:p>
          <a:p>
            <a:pPr>
              <a:buNone/>
            </a:pPr>
            <a:r>
              <a:rPr lang="zh-CN" altLang="zh-CN" sz="1600" b="1" dirty="0">
                <a:latin typeface="仿宋_GB2312" pitchFamily="49" charset="-122"/>
                <a:ea typeface="仿宋_GB2312" pitchFamily="49" charset="-122"/>
              </a:rPr>
              <a:t>工作职责：</a:t>
            </a:r>
          </a:p>
          <a:p>
            <a:pPr>
              <a:buNone/>
            </a:pPr>
            <a:r>
              <a:rPr lang="zh-CN" altLang="zh-CN" sz="1600" dirty="0">
                <a:latin typeface="仿宋_GB2312" pitchFamily="49" charset="-122"/>
                <a:ea typeface="仿宋_GB2312" pitchFamily="49" charset="-122"/>
              </a:rPr>
              <a:t>1、通过电话和电子邮件向卡塔尔航空公司的客户提供新的预订；更改现有预订；引用正确的票价、运输规则；发行/重新发行车票；以及处理任何退款等卓越的服务；</a:t>
            </a:r>
          </a:p>
          <a:p>
            <a:pPr>
              <a:buNone/>
            </a:pPr>
            <a:r>
              <a:rPr lang="zh-CN" altLang="zh-CN" sz="1600" dirty="0">
                <a:latin typeface="仿宋_GB2312" pitchFamily="49" charset="-122"/>
                <a:ea typeface="仿宋_GB2312" pitchFamily="49" charset="-122"/>
              </a:rPr>
              <a:t>2、根据会员的实际情况处理会员相关业务，以优化乘客满意度。</a:t>
            </a:r>
          </a:p>
          <a:p>
            <a:pPr>
              <a:buNone/>
            </a:pPr>
            <a:r>
              <a:rPr lang="zh-CN" altLang="zh-CN" sz="1600" b="1" dirty="0">
                <a:latin typeface="仿宋_GB2312" pitchFamily="49" charset="-122"/>
                <a:ea typeface="仿宋_GB2312" pitchFamily="49" charset="-122"/>
              </a:rPr>
              <a:t>任职要求</a:t>
            </a:r>
          </a:p>
          <a:p>
            <a:pPr>
              <a:buNone/>
            </a:pPr>
            <a:r>
              <a:rPr lang="zh-CN" altLang="zh-CN" sz="1600" dirty="0">
                <a:latin typeface="仿宋_GB2312" pitchFamily="49" charset="-122"/>
                <a:ea typeface="仿宋_GB2312" pitchFamily="49" charset="-122"/>
              </a:rPr>
              <a:t>1、大学</a:t>
            </a:r>
            <a:r>
              <a:rPr lang="zh-CN" altLang="zh-CN" sz="1600" dirty="0" smtClean="0">
                <a:latin typeface="仿宋_GB2312" pitchFamily="49" charset="-122"/>
                <a:ea typeface="仿宋_GB2312" pitchFamily="49" charset="-122"/>
              </a:rPr>
              <a:t>本科</a:t>
            </a:r>
            <a:r>
              <a:rPr lang="zh-CN" altLang="en-US" sz="1600" dirty="0">
                <a:latin typeface="仿宋_GB2312" pitchFamily="49" charset="-122"/>
                <a:ea typeface="仿宋_GB2312" pitchFamily="49" charset="-122"/>
              </a:rPr>
              <a:t>及以上</a:t>
            </a:r>
            <a:r>
              <a:rPr lang="zh-CN" altLang="zh-CN" sz="1600" dirty="0" smtClean="0">
                <a:latin typeface="仿宋_GB2312" pitchFamily="49" charset="-122"/>
                <a:ea typeface="仿宋_GB2312" pitchFamily="49" charset="-122"/>
              </a:rPr>
              <a:t>学历，专业</a:t>
            </a:r>
            <a:r>
              <a:rPr lang="zh-CN" altLang="zh-CN" sz="1600" dirty="0">
                <a:latin typeface="仿宋_GB2312" pitchFamily="49" charset="-122"/>
                <a:ea typeface="仿宋_GB2312" pitchFamily="49" charset="-122"/>
              </a:rPr>
              <a:t>不限；</a:t>
            </a:r>
          </a:p>
          <a:p>
            <a:pPr>
              <a:buNone/>
            </a:pPr>
            <a:r>
              <a:rPr lang="zh-CN" altLang="zh-CN" sz="1600" dirty="0">
                <a:latin typeface="仿宋_GB2312" pitchFamily="49" charset="-122"/>
                <a:ea typeface="仿宋_GB2312" pitchFamily="49" charset="-122"/>
              </a:rPr>
              <a:t>2、英语流利可作为工作语言（对等级证书不硬性要求）；</a:t>
            </a:r>
          </a:p>
          <a:p>
            <a:pPr>
              <a:buNone/>
            </a:pPr>
            <a:r>
              <a:rPr lang="zh-CN" altLang="zh-CN" sz="1600" dirty="0">
                <a:latin typeface="仿宋_GB2312" pitchFamily="49" charset="-122"/>
                <a:ea typeface="仿宋_GB2312" pitchFamily="49" charset="-122"/>
              </a:rPr>
              <a:t>3、会粤语者优先（享受粤语语言补贴）。</a:t>
            </a:r>
          </a:p>
          <a:p>
            <a:pPr>
              <a:buNone/>
            </a:pPr>
            <a:r>
              <a:rPr lang="zh-CN" altLang="zh-CN" sz="1600" b="1" dirty="0">
                <a:latin typeface="仿宋_GB2312" pitchFamily="49" charset="-122"/>
                <a:ea typeface="仿宋_GB2312" pitchFamily="49" charset="-122"/>
              </a:rPr>
              <a:t>福利：</a:t>
            </a:r>
            <a:r>
              <a:rPr lang="zh-CN" altLang="zh-CN" sz="1600" dirty="0">
                <a:latin typeface="仿宋_GB2312" pitchFamily="49" charset="-122"/>
                <a:ea typeface="仿宋_GB2312" pitchFamily="49" charset="-122"/>
              </a:rPr>
              <a:t>带薪年假，病假，六险一金，年底双薪，全球免费机票+折扣机票等。</a:t>
            </a:r>
          </a:p>
          <a:p>
            <a:pPr>
              <a:buNone/>
            </a:pPr>
            <a:r>
              <a:rPr lang="zh-CN" altLang="zh-CN" sz="1600" b="1" dirty="0">
                <a:latin typeface="仿宋_GB2312" pitchFamily="49" charset="-122"/>
                <a:ea typeface="仿宋_GB2312" pitchFamily="49" charset="-122"/>
              </a:rPr>
              <a:t>综合月收入：</a:t>
            </a:r>
            <a:r>
              <a:rPr lang="zh-CN" altLang="zh-CN" sz="1600" dirty="0">
                <a:latin typeface="仿宋_GB2312" pitchFamily="49" charset="-122"/>
                <a:ea typeface="仿宋_GB2312" pitchFamily="49" charset="-122"/>
              </a:rPr>
              <a:t>4800—5500元左右。</a:t>
            </a:r>
            <a:endParaRPr lang="zh-CN" altLang="zh-CN" sz="1600" b="1" dirty="0">
              <a:latin typeface="仿宋_GB2312" pitchFamily="49" charset="-122"/>
              <a:ea typeface="仿宋_GB2312" pitchFamily="49" charset="-122"/>
            </a:endParaRPr>
          </a:p>
          <a:p>
            <a:pPr>
              <a:buNone/>
            </a:pPr>
            <a:r>
              <a:rPr lang="zh-CN" altLang="zh-CN" sz="1600" b="1" dirty="0">
                <a:latin typeface="仿宋_GB2312" pitchFamily="49" charset="-122"/>
                <a:ea typeface="仿宋_GB2312" pitchFamily="49" charset="-122"/>
              </a:rPr>
              <a:t>工作地点：</a:t>
            </a:r>
            <a:r>
              <a:rPr lang="zh-CN" altLang="zh-CN" sz="1600" dirty="0">
                <a:latin typeface="仿宋_GB2312" pitchFamily="49" charset="-122"/>
                <a:ea typeface="仿宋_GB2312" pitchFamily="49" charset="-122"/>
              </a:rPr>
              <a:t>重庆市解放碑。</a:t>
            </a:r>
            <a:endParaRPr lang="zh-CN" altLang="zh-CN" sz="1600" b="1" dirty="0">
              <a:latin typeface="仿宋_GB2312" pitchFamily="49" charset="-122"/>
              <a:ea typeface="仿宋_GB2312" pitchFamily="49" charset="-122"/>
            </a:endParaRPr>
          </a:p>
          <a:p>
            <a:pPr>
              <a:buNone/>
            </a:pPr>
            <a:r>
              <a:rPr lang="zh-CN" altLang="zh-CN" sz="1600" b="1" dirty="0">
                <a:latin typeface="仿宋_GB2312" pitchFamily="49" charset="-122"/>
                <a:ea typeface="仿宋_GB2312" pitchFamily="49" charset="-122"/>
              </a:rPr>
              <a:t>工作时间：</a:t>
            </a:r>
            <a:r>
              <a:rPr lang="zh-CN" altLang="zh-CN" sz="1600" dirty="0">
                <a:latin typeface="仿宋_GB2312" pitchFamily="49" charset="-122"/>
                <a:ea typeface="仿宋_GB2312" pitchFamily="49" charset="-122"/>
              </a:rPr>
              <a:t>两班制（9:00—17:30,、12:30—21:00），上五休二。</a:t>
            </a:r>
          </a:p>
        </p:txBody>
      </p:sp>
      <p:sp>
        <p:nvSpPr>
          <p:cNvPr id="14339" name="TextBox 10"/>
          <p:cNvSpPr txBox="1">
            <a:spLocks noChangeArrowheads="1"/>
          </p:cNvSpPr>
          <p:nvPr/>
        </p:nvSpPr>
        <p:spPr bwMode="auto">
          <a:xfrm>
            <a:off x="486361" y="8369379"/>
            <a:ext cx="6480175" cy="954107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>
            <a:spAutoFit/>
          </a:bodyPr>
          <a:lstStyle/>
          <a:p>
            <a:r>
              <a:rPr lang="zh-CN" altLang="zh-CN" sz="1400" dirty="0" smtClean="0">
                <a:latin typeface="仿宋_GB2312" pitchFamily="49" charset="-122"/>
                <a:ea typeface="仿宋_GB2312" pitchFamily="49" charset="-122"/>
              </a:rPr>
              <a:t>联 </a:t>
            </a:r>
            <a:r>
              <a:rPr lang="en-US" altLang="zh-CN" sz="1400" dirty="0" smtClean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zh-CN" sz="1400" dirty="0">
                <a:latin typeface="仿宋_GB2312" pitchFamily="49" charset="-122"/>
                <a:ea typeface="仿宋_GB2312" pitchFamily="49" charset="-122"/>
              </a:rPr>
              <a:t>系 人</a:t>
            </a:r>
            <a:r>
              <a:rPr lang="zh-CN" altLang="zh-CN" sz="1400" dirty="0" smtClean="0">
                <a:latin typeface="仿宋_GB2312" pitchFamily="49" charset="-122"/>
                <a:ea typeface="仿宋_GB2312" pitchFamily="49" charset="-122"/>
              </a:rPr>
              <a:t>：</a:t>
            </a:r>
            <a:r>
              <a:rPr lang="zh-CN" altLang="en-US" sz="1400" dirty="0">
                <a:latin typeface="仿宋_GB2312" pitchFamily="49" charset="-122"/>
                <a:ea typeface="仿宋_GB2312" pitchFamily="49" charset="-122"/>
              </a:rPr>
              <a:t>陈</a:t>
            </a:r>
            <a:r>
              <a:rPr lang="zh-CN" altLang="en-US" sz="1400" dirty="0" smtClean="0">
                <a:latin typeface="仿宋_GB2312" pitchFamily="49" charset="-122"/>
                <a:ea typeface="仿宋_GB2312" pitchFamily="49" charset="-122"/>
              </a:rPr>
              <a:t>老师</a:t>
            </a:r>
            <a:endParaRPr lang="en-US" altLang="zh-CN" sz="1400" dirty="0">
              <a:latin typeface="仿宋_GB2312" pitchFamily="49" charset="-122"/>
              <a:ea typeface="仿宋_GB2312" pitchFamily="49" charset="-122"/>
            </a:endParaRPr>
          </a:p>
          <a:p>
            <a:r>
              <a:rPr lang="zh-CN" altLang="en-US" sz="1400" dirty="0">
                <a:latin typeface="仿宋_GB2312" pitchFamily="49" charset="-122"/>
                <a:ea typeface="仿宋_GB2312" pitchFamily="49" charset="-122"/>
              </a:rPr>
              <a:t>联系电话</a:t>
            </a:r>
            <a:r>
              <a:rPr lang="zh-CN" altLang="zh-CN" sz="1400" dirty="0" smtClean="0">
                <a:latin typeface="仿宋_GB2312" pitchFamily="49" charset="-122"/>
                <a:ea typeface="仿宋_GB2312" pitchFamily="49" charset="-122"/>
              </a:rPr>
              <a:t>：</a:t>
            </a:r>
            <a:r>
              <a:rPr lang="en-US" altLang="zh-CN" sz="1400" dirty="0" smtClean="0">
                <a:latin typeface="仿宋_GB2312" pitchFamily="49" charset="-122"/>
                <a:ea typeface="仿宋_GB2312" pitchFamily="49" charset="-122"/>
              </a:rPr>
              <a:t> </a:t>
            </a:r>
            <a:r>
              <a:rPr lang="zh-CN" altLang="en-US" sz="1400" dirty="0" smtClean="0">
                <a:latin typeface="仿宋_GB2312" pitchFamily="49" charset="-122"/>
                <a:ea typeface="仿宋_GB2312" pitchFamily="49" charset="-122"/>
              </a:rPr>
              <a:t>8</a:t>
            </a:r>
            <a:r>
              <a:rPr lang="en-US" altLang="zh-CN" sz="1400" dirty="0" smtClean="0">
                <a:latin typeface="仿宋_GB2312" pitchFamily="49" charset="-122"/>
                <a:ea typeface="仿宋_GB2312" pitchFamily="49" charset="-122"/>
              </a:rPr>
              <a:t>9019487 </a:t>
            </a:r>
          </a:p>
          <a:p>
            <a:r>
              <a:rPr lang="en-US" altLang="zh-CN" sz="1400" dirty="0">
                <a:latin typeface="仿宋_GB2312" pitchFamily="49" charset="-122"/>
                <a:ea typeface="仿宋_GB2312" pitchFamily="49" charset="-122"/>
              </a:rPr>
              <a:t>简历投递邮箱：443160311@qq.com</a:t>
            </a:r>
          </a:p>
          <a:p>
            <a:endParaRPr lang="en-US" altLang="zh-CN" sz="1400" dirty="0">
              <a:latin typeface="仿宋_GB2312" pitchFamily="49" charset="-122"/>
              <a:ea typeface="仿宋_GB2312" pitchFamily="49" charset="-122"/>
            </a:endParaRPr>
          </a:p>
        </p:txBody>
      </p:sp>
    </p:spTree>
  </p:cSld>
  <p:clrMapOvr>
    <a:masterClrMapping/>
  </p:clrMapOvr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KSO_WM_DOC_GUID" val="{60fdc422-b6c3-433f-8072-d88bfc9b80a2}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103695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</a:spPr>
      <a:bodyPr vert="horz" wrap="square" lIns="91440" tIns="45720" rIns="91440" bIns="45720" numCol="1" anchor="t" anchorCtr="0" compatLnSpc="1"/>
      <a:lstStyle>
        <a:defPPr marL="0" marR="0" indent="0" algn="l" defTabSz="1036955" rtl="0" eaLnBrk="1" fontAlgn="base" latinLnBrk="0" hangingPunct="1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defRPr kumimoji="0" lang="zh-CN" altLang="en-US" sz="2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panose="020B0604020202020204" pitchFamily="34" charset="0"/>
            <a:ea typeface="宋体" panose="02010600030101010101" pitchFamily="2" charset="-122"/>
          </a:defRPr>
        </a:defPPr>
      </a:lstStyle>
    </a:lnDef>
  </a:objectDefaul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215</Words>
  <Application>Microsoft Office PowerPoint</Application>
  <PresentationFormat>自定义</PresentationFormat>
  <Paragraphs>19</Paragraphs>
  <Slides>1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1</vt:i4>
      </vt:variant>
    </vt:vector>
  </HeadingPairs>
  <TitlesOfParts>
    <vt:vector size="2" baseType="lpstr">
      <vt:lpstr>默认设计模板</vt:lpstr>
      <vt:lpstr>卡塔尔航空公司</vt:lpstr>
    </vt:vector>
  </TitlesOfParts>
  <Company>WwW.YlmF.CoM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雨林木风</dc:creator>
  <cp:lastModifiedBy>liaoxiang</cp:lastModifiedBy>
  <cp:revision>175</cp:revision>
  <cp:lastPrinted>2015-02-25T09:41:00Z</cp:lastPrinted>
  <dcterms:created xsi:type="dcterms:W3CDTF">2011-12-23T03:22:00Z</dcterms:created>
  <dcterms:modified xsi:type="dcterms:W3CDTF">2019-03-25T01:31:03Z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2052-11.1.0.8527</vt:lpwstr>
  </property>
</Properties>
</file>